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8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8E3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5400" b="1">
                <a:solidFill>
                  <a:srgbClr val="8E3253"/>
                </a:solidFill>
                <a:latin typeface="Microsoft JhengHei"/>
              </a:rPr>
              <a:t>產業新尖兵計畫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600" b="1">
                <a:solidFill>
                  <a:srgbClr val="33261E"/>
                </a:solidFill>
                <a:latin typeface="Microsoft JhengHei"/>
              </a:rPr>
              <a:t>申請流程圖解說明（懶人包）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023360"/>
            <a:ext cx="106984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0">
                <a:solidFill>
                  <a:srgbClr val="33261E"/>
                </a:solidFill>
                <a:latin typeface="Microsoft JhengHei"/>
              </a:rPr>
              <a:t>課程查詢 → 申請參加計畫 → 線上簽名 → 結訓後補助申請</a:t>
            </a:r>
          </a:p>
          <a:p>
            <a:pPr algn="ctr"/>
            <a:r>
              <a:rPr sz="2000" b="0">
                <a:solidFill>
                  <a:srgbClr val="33261E"/>
                </a:solidFill>
                <a:latin typeface="Microsoft JhengHei"/>
              </a:rPr>
              <a:t>勞動部勞動力發展署　青年職訓資源網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5943600"/>
            <a:ext cx="10698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7A665C"/>
                </a:solidFill>
                <a:latin typeface="Microsoft JhengHei"/>
              </a:rPr>
              <a:t>2026 年 10 月更新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8E3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30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JhengHei"/>
              </a:rPr>
              <a:t>步驟 1｜進入課程查詢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841248"/>
            <a:ext cx="114300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33261E"/>
                </a:solidFill>
                <a:latin typeface="Microsoft JhengHei"/>
              </a:rPr>
              <a:t>於「產業新尖兵計畫」頁面，點選會員功能的「課程查詢與申請參加計畫」。查詢課程與檢視課程明細不需登入。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48455" y="1664896"/>
            <a:ext cx="7294785" cy="4716928"/>
          </a:xfrm>
          <a:prstGeom prst="rect">
            <a:avLst/>
          </a:prstGeom>
          <a:ln w="9525">
            <a:solidFill>
              <a:srgbClr val="D9C5B8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728655" y="6492240"/>
            <a:ext cx="12801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>
                <a:solidFill>
                  <a:srgbClr val="7A665C"/>
                </a:solidFill>
                <a:latin typeface="Microsoft JhengHei"/>
              </a:rPr>
              <a:t>1 / 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8E3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30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JhengHei"/>
              </a:rPr>
              <a:t>步驟 2｜輸入查詢條件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841248"/>
            <a:ext cx="114300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33261E"/>
                </a:solidFill>
                <a:latin typeface="Microsoft JhengHei"/>
              </a:rPr>
              <a:t>輸入開訓日期、關鍵字、課程類別、區域別，並勾選課程狀態（目前可錄訓／尚未開放錄訓／歷史課程，可複選）後，點選「查詢」。</a:t>
            </a:r>
          </a:p>
        </p:txBody>
      </p:sp>
      <p:pic>
        <p:nvPicPr>
          <p:cNvPr id="5" name="Picture 4" descr="step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8455" y="1572768"/>
            <a:ext cx="7294785" cy="4901184"/>
          </a:xfrm>
          <a:prstGeom prst="rect">
            <a:avLst/>
          </a:prstGeom>
          <a:ln w="9525">
            <a:solidFill>
              <a:srgbClr val="D9C5B8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728655" y="6492240"/>
            <a:ext cx="12801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>
                <a:solidFill>
                  <a:srgbClr val="7A665C"/>
                </a:solidFill>
                <a:latin typeface="Microsoft JhengHei"/>
              </a:rPr>
              <a:t>2 / 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8E3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30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JhengHei"/>
              </a:rPr>
              <a:t>步驟 3｜選擇課程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841248"/>
            <a:ext cx="114300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33261E"/>
                </a:solidFill>
                <a:latin typeface="Microsoft JhengHei"/>
              </a:rPr>
              <a:t>點選想要申請參加計畫的課程名稱，查看課程明細。登入後，可按「年齡及參訓履歷檢核」先行試算是否符合資格。</a:t>
            </a:r>
          </a:p>
        </p:txBody>
      </p:sp>
      <p:pic>
        <p:nvPicPr>
          <p:cNvPr id="5" name="Picture 4" descr="step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8455" y="1572768"/>
            <a:ext cx="7294785" cy="4901184"/>
          </a:xfrm>
          <a:prstGeom prst="rect">
            <a:avLst/>
          </a:prstGeom>
          <a:ln w="9525">
            <a:solidFill>
              <a:srgbClr val="D9C5B8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728655" y="6492240"/>
            <a:ext cx="12801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>
                <a:solidFill>
                  <a:srgbClr val="7A665C"/>
                </a:solidFill>
                <a:latin typeface="Microsoft JhengHei"/>
              </a:rPr>
              <a:t>3 / 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8E3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30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JhengHei"/>
              </a:rPr>
              <a:t>步驟 4｜申請參加計畫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841248"/>
            <a:ext cx="114300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33261E"/>
                </a:solidFill>
                <a:latin typeface="Microsoft JhengHei"/>
              </a:rPr>
              <a:t>確認課程內容、課表與訓練單位資訊後，點選頁面下方的「申請參加計畫」。尚未登入時，會先導向台灣就業通登入。</a:t>
            </a:r>
          </a:p>
        </p:txBody>
      </p:sp>
      <p:pic>
        <p:nvPicPr>
          <p:cNvPr id="5" name="Picture 4" descr="step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8455" y="1572768"/>
            <a:ext cx="7294785" cy="4901184"/>
          </a:xfrm>
          <a:prstGeom prst="rect">
            <a:avLst/>
          </a:prstGeom>
          <a:ln w="9525">
            <a:solidFill>
              <a:srgbClr val="D9C5B8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728655" y="6492240"/>
            <a:ext cx="12801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>
                <a:solidFill>
                  <a:srgbClr val="7A665C"/>
                </a:solidFill>
                <a:latin typeface="Microsoft JhengHei"/>
              </a:rPr>
              <a:t>4 / 13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8E3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30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JhengHei"/>
              </a:rPr>
              <a:t>步驟 5｜登入台灣就業通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841248"/>
            <a:ext cx="114300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33261E"/>
                </a:solidFill>
                <a:latin typeface="Microsoft JhengHei"/>
              </a:rPr>
              <a:t>請以台灣就業通會員登入；尚未加入會員者，請先加入會員。電子郵件為後續通知的重要管道，請務必正確填寫。</a:t>
            </a:r>
          </a:p>
        </p:txBody>
      </p:sp>
      <p:pic>
        <p:nvPicPr>
          <p:cNvPr id="5" name="Picture 4" descr="step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800" y="1572768"/>
            <a:ext cx="8214095" cy="4901184"/>
          </a:xfrm>
          <a:prstGeom prst="rect">
            <a:avLst/>
          </a:prstGeom>
          <a:ln w="9525">
            <a:solidFill>
              <a:srgbClr val="D9C5B8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728655" y="6492240"/>
            <a:ext cx="12801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>
                <a:solidFill>
                  <a:srgbClr val="7A665C"/>
                </a:solidFill>
                <a:latin typeface="Microsoft JhengHei"/>
              </a:rPr>
              <a:t>5 / 13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8E3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30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JhengHei"/>
              </a:rPr>
              <a:t>步驟 6｜完成「我喜歡做的事」測驗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841248"/>
            <a:ext cx="114300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33261E"/>
                </a:solidFill>
                <a:latin typeface="Microsoft JhengHei"/>
              </a:rPr>
              <a:t>申請前請先至台灣就業通完成「我喜歡做的事」職涯興趣探索測驗（https://exam.taiwanjobs.gov.tw/JobExam/L03/L0301）。</a:t>
            </a:r>
          </a:p>
        </p:txBody>
      </p:sp>
      <p:pic>
        <p:nvPicPr>
          <p:cNvPr id="5" name="Picture 4" descr="step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5578" y="1572768"/>
            <a:ext cx="6560539" cy="4901184"/>
          </a:xfrm>
          <a:prstGeom prst="rect">
            <a:avLst/>
          </a:prstGeom>
          <a:ln w="9525">
            <a:solidFill>
              <a:srgbClr val="D9C5B8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728655" y="6492240"/>
            <a:ext cx="12801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>
                <a:solidFill>
                  <a:srgbClr val="7A665C"/>
                </a:solidFill>
                <a:latin typeface="Microsoft JhengHei"/>
              </a:rPr>
              <a:t>6 / 13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8E3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30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JhengHei"/>
              </a:rPr>
              <a:t>步驟 7｜確認報名人基本資料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841248"/>
            <a:ext cx="114300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33261E"/>
                </a:solidFill>
                <a:latin typeface="Microsoft JhengHei"/>
              </a:rPr>
              <a:t>姓名、身分證、生日、學歷、電話、信箱與地址由台灣就業通會員資料自動帶入；請選擇學科/系所類別、是否為應屆畢業生及身分別。</a:t>
            </a:r>
          </a:p>
        </p:txBody>
      </p:sp>
      <p:pic>
        <p:nvPicPr>
          <p:cNvPr id="5" name="Picture 4" descr="step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8455" y="1572768"/>
            <a:ext cx="7294785" cy="4901184"/>
          </a:xfrm>
          <a:prstGeom prst="rect">
            <a:avLst/>
          </a:prstGeom>
          <a:ln w="9525">
            <a:solidFill>
              <a:srgbClr val="D9C5B8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728655" y="6492240"/>
            <a:ext cx="12801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>
                <a:solidFill>
                  <a:srgbClr val="7A665C"/>
                </a:solidFill>
                <a:latin typeface="Microsoft JhengHei"/>
              </a:rPr>
              <a:t>7 / 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8E3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30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JhengHei"/>
              </a:rPr>
              <a:t>步驟 8｜勾選切結書並送出申請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841248"/>
            <a:ext cx="114300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33261E"/>
                </a:solidFill>
                <a:latin typeface="Microsoft JhengHei"/>
              </a:rPr>
              <a:t>請詳閱「報名及參訓資格切結書」條文及參訓須知並逐項勾選，全部勾選後點選「送出申請」。</a:t>
            </a:r>
          </a:p>
        </p:txBody>
      </p:sp>
      <p:pic>
        <p:nvPicPr>
          <p:cNvPr id="5" name="Picture 4" descr="step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0156" y="1572768"/>
            <a:ext cx="6311383" cy="4901184"/>
          </a:xfrm>
          <a:prstGeom prst="rect">
            <a:avLst/>
          </a:prstGeom>
          <a:ln w="9525">
            <a:solidFill>
              <a:srgbClr val="D9C5B8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728655" y="6492240"/>
            <a:ext cx="12801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>
                <a:solidFill>
                  <a:srgbClr val="7A665C"/>
                </a:solidFill>
                <a:latin typeface="Microsoft JhengHei"/>
              </a:rPr>
              <a:t>8 / 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8E3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30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JhengHei"/>
              </a:rPr>
              <a:t>步驟 9｜申請送出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841248"/>
            <a:ext cx="114300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33261E"/>
                </a:solidFill>
                <a:latin typeface="Microsoft JhengHei"/>
              </a:rPr>
              <a:t>送出後系統會提示選擇簽名方式。提醒您：課程報名程序尚未完成，請洽訓練單位完成報名；報名並非錄訓。</a:t>
            </a:r>
          </a:p>
        </p:txBody>
      </p:sp>
      <p:pic>
        <p:nvPicPr>
          <p:cNvPr id="5" name="Picture 4" descr="step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8455" y="1572768"/>
            <a:ext cx="7294785" cy="4901184"/>
          </a:xfrm>
          <a:prstGeom prst="rect">
            <a:avLst/>
          </a:prstGeom>
          <a:ln w="9525">
            <a:solidFill>
              <a:srgbClr val="D9C5B8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728655" y="6492240"/>
            <a:ext cx="12801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>
                <a:solidFill>
                  <a:srgbClr val="7A665C"/>
                </a:solidFill>
                <a:latin typeface="Microsoft JhengHei"/>
              </a:rPr>
              <a:t>9 / 13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8E3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30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JhengHei"/>
              </a:rPr>
              <a:t>步驟 10｜申請紀錄：選擇簽名方式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841248"/>
            <a:ext cx="114300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33261E"/>
                </a:solidFill>
                <a:latin typeface="Microsoft JhengHei"/>
              </a:rPr>
              <a:t>於「申請紀錄」的功能欄點選「線上簽名」，可用手機簽名，無須再送紙本切結書；無法線上簽名者，請點選「離線作業」列印紙本切結書簽名。</a:t>
            </a:r>
          </a:p>
        </p:txBody>
      </p:sp>
      <p:pic>
        <p:nvPicPr>
          <p:cNvPr id="5" name="Picture 4" descr="step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8455" y="1572768"/>
            <a:ext cx="7294785" cy="4901184"/>
          </a:xfrm>
          <a:prstGeom prst="rect">
            <a:avLst/>
          </a:prstGeom>
          <a:ln w="9525">
            <a:solidFill>
              <a:srgbClr val="D9C5B8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728655" y="6492240"/>
            <a:ext cx="12801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>
                <a:solidFill>
                  <a:srgbClr val="7A665C"/>
                </a:solidFill>
                <a:latin typeface="Microsoft JhengHei"/>
              </a:rPr>
              <a:t>10 / 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8E3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30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JhengHei"/>
              </a:rPr>
              <a:t>步驟 11｜掃描 QR Code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841248"/>
            <a:ext cx="114300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33261E"/>
                </a:solidFill>
                <a:latin typeface="Microsoft JhengHei"/>
              </a:rPr>
              <a:t>以手機掃描「計畫申請書線上簽名」的 QR Code（或直接點選圖片／「前往線上簽名」）開啟簽名頁面。未滿 18 歲者另須由法定代理人線上簽名。</a:t>
            </a:r>
          </a:p>
        </p:txBody>
      </p:sp>
      <p:pic>
        <p:nvPicPr>
          <p:cNvPr id="5" name="Picture 4" descr="step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8455" y="1572768"/>
            <a:ext cx="7294785" cy="4901184"/>
          </a:xfrm>
          <a:prstGeom prst="rect">
            <a:avLst/>
          </a:prstGeom>
          <a:ln w="9525">
            <a:solidFill>
              <a:srgbClr val="D9C5B8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728655" y="6492240"/>
            <a:ext cx="12801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>
                <a:solidFill>
                  <a:srgbClr val="7A665C"/>
                </a:solidFill>
                <a:latin typeface="Microsoft JhengHei"/>
              </a:rPr>
              <a:t>11 / 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8E3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30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JhengHei"/>
              </a:rPr>
              <a:t>步驟 12｜手機線上簽名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841248"/>
            <a:ext cx="114300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33261E"/>
                </a:solidFill>
                <a:latin typeface="Microsoft JhengHei"/>
              </a:rPr>
              <a:t>於框內以手指簽名後點選「送出簽名」，出現「線上簽名完成」即完成計畫申請書簽名；接著請洽訓練單位完成報名。</a:t>
            </a:r>
          </a:p>
        </p:txBody>
      </p:sp>
      <p:pic>
        <p:nvPicPr>
          <p:cNvPr id="5" name="Picture 4" descr="step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8455" y="1572768"/>
            <a:ext cx="7294785" cy="4901184"/>
          </a:xfrm>
          <a:prstGeom prst="rect">
            <a:avLst/>
          </a:prstGeom>
          <a:ln w="9525">
            <a:solidFill>
              <a:srgbClr val="D9C5B8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728655" y="6492240"/>
            <a:ext cx="12801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>
                <a:solidFill>
                  <a:srgbClr val="7A665C"/>
                </a:solidFill>
                <a:latin typeface="Microsoft JhengHei"/>
              </a:rPr>
              <a:t>12 /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8E3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30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JhengHei"/>
              </a:rPr>
              <a:t>步驟 13｜結訓後：申請補助、徵集通知與問卷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841248"/>
            <a:ext cx="114300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33261E"/>
                </a:solidFill>
                <a:latin typeface="Microsoft JhengHei"/>
              </a:rPr>
              <a:t>錄訓並結訓後，可於申請紀錄申請自付額補助（結訓日次日起 120 日內）；因服兵役無法投保者可申請徵集通知；分署寄出問卷通知後，可由此填寫問卷。</a:t>
            </a:r>
          </a:p>
        </p:txBody>
      </p:sp>
      <p:pic>
        <p:nvPicPr>
          <p:cNvPr id="5" name="Picture 4" descr="step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8455" y="1572768"/>
            <a:ext cx="7294785" cy="4901184"/>
          </a:xfrm>
          <a:prstGeom prst="rect">
            <a:avLst/>
          </a:prstGeom>
          <a:ln w="9525">
            <a:solidFill>
              <a:srgbClr val="D9C5B8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728655" y="6492240"/>
            <a:ext cx="12801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>
                <a:solidFill>
                  <a:srgbClr val="7A665C"/>
                </a:solidFill>
                <a:latin typeface="Microsoft JhengHei"/>
              </a:rPr>
              <a:t>13 / 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8E3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30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JhengHei"/>
              </a:rPr>
              <a:t>計畫諮詢窗口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914400"/>
            <a:ext cx="94183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33261E"/>
                </a:solidFill>
                <a:latin typeface="Microsoft JhengHei"/>
              </a:rPr>
              <a:t>如有計畫執行疑問，請依參加訓練課程所在地之分署洽詢：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463040"/>
          <a:ext cx="941832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6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JhengHei"/>
                        </a:rPr>
                        <a:t>分署</a:t>
                      </a:r>
                    </a:p>
                  </a:txBody>
                  <a:tcPr>
                    <a:solidFill>
                      <a:srgbClr val="8E325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JhengHei"/>
                        </a:rPr>
                        <a:t>電話</a:t>
                      </a:r>
                    </a:p>
                  </a:txBody>
                  <a:tcPr>
                    <a:solidFill>
                      <a:srgbClr val="8E32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3261E"/>
                          </a:solidFill>
                          <a:latin typeface="Microsoft JhengHei"/>
                        </a:rPr>
                        <a:t>北基宜花金馬分署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3261E"/>
                          </a:solidFill>
                          <a:latin typeface="Microsoft JhengHei"/>
                        </a:rPr>
                        <a:t>(02)8995-6399 分機 1813～1819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3261E"/>
                          </a:solidFill>
                          <a:latin typeface="Microsoft JhengHei"/>
                        </a:rPr>
                        <a:t>桃竹苗分署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3261E"/>
                          </a:solidFill>
                          <a:latin typeface="Microsoft JhengHei"/>
                        </a:rPr>
                        <a:t>(03)485-5368 分機 1378、1379、1380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3261E"/>
                          </a:solidFill>
                          <a:latin typeface="Microsoft JhengHei"/>
                        </a:rPr>
                        <a:t>中彰投分署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3261E"/>
                          </a:solidFill>
                          <a:latin typeface="Microsoft JhengHei"/>
                        </a:rPr>
                        <a:t>(04)2222-2700 分機 313、320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3261E"/>
                          </a:solidFill>
                          <a:latin typeface="Microsoft JhengHei"/>
                        </a:rPr>
                        <a:t>雲嘉南分署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3261E"/>
                          </a:solidFill>
                          <a:latin typeface="Microsoft JhengHei"/>
                        </a:rPr>
                        <a:t>(06)698-5945 分機 1523、1525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3261E"/>
                          </a:solidFill>
                          <a:latin typeface="Microsoft JhengHei"/>
                        </a:rPr>
                        <a:t>高屏澎東分署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3261E"/>
                          </a:solidFill>
                          <a:latin typeface="Microsoft JhengHei"/>
                        </a:rPr>
                        <a:t>(07)821-0171 分機 1218、1219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71600" y="5120640"/>
            <a:ext cx="941832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dirty="0">
                <a:solidFill>
                  <a:srgbClr val="33261E"/>
                </a:solidFill>
                <a:latin typeface="Microsoft JhengHei"/>
              </a:rPr>
              <a:t>台灣就業通免付費諮詢電話：0800-777-888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352</Words>
  <Application>Microsoft Office PowerPoint</Application>
  <PresentationFormat>寬螢幕</PresentationFormat>
  <Paragraphs>59</Paragraphs>
  <Slides>15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19" baseType="lpstr">
      <vt:lpstr>Microsoft JhengHei</vt:lpstr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subject/>
  <dc:creator/>
  <cp:keywords/>
  <dc:description>generated using python-pptx</dc:description>
  <cp:lastModifiedBy>LianJin Xu</cp:lastModifiedBy>
  <cp:revision>3</cp:revision>
  <dcterms:created xsi:type="dcterms:W3CDTF">2013-01-27T09:14:16Z</dcterms:created>
  <dcterms:modified xsi:type="dcterms:W3CDTF">2026-10-16T06:12:29Z</dcterms:modified>
  <cp:category/>
</cp:coreProperties>
</file>